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2" r:id="rId6"/>
    <p:sldId id="258" r:id="rId7"/>
    <p:sldId id="262" r:id="rId8"/>
    <p:sldId id="265" r:id="rId9"/>
    <p:sldId id="261" r:id="rId10"/>
    <p:sldId id="275" r:id="rId11"/>
    <p:sldId id="266" r:id="rId12"/>
    <p:sldId id="271" r:id="rId13"/>
    <p:sldId id="276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04264DD-EAEB-4535-85DE-90FD3081FC90}" type="datetime1">
              <a:rPr lang="ru-RU" smtClean="0"/>
              <a:t>30.04.2024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28EEFA9E-C190-4F5C-8394-BD5F1CD55C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B2A92DB-4994-4E0B-BD25-7562AEF691F3}" type="datetime1">
              <a:rPr lang="ru-RU" smtClean="0"/>
              <a:t>30.04.2024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22289C57-55D7-40A4-A101-E74FAC7A0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21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35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86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04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12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109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52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882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96913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96191" y="4400550"/>
            <a:ext cx="5486400" cy="360045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95004" y="8685213"/>
            <a:ext cx="2971800" cy="45878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954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71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ru-RU" sz="3600" spc="150" baseline="0"/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ru-RU" sz="16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ЩЕЛКНИТЕ, ЧТОБЫ ИЗМЕНИТЬ СТИЛЬ ЗАГОЛОВКА НА ОБРАЗЦЕ СЛАЙДА</a:t>
            </a:r>
          </a:p>
        </p:txBody>
      </p:sp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1400" spc="50" baseline="0"/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1400" spc="50" baseline="0"/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1400" spc="50" baseline="0"/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1400" spc="50" baseline="0"/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noProof="0" smtClean="0"/>
              <a:pPr rtl="0"/>
              <a:t>‹#›</a:t>
            </a:fld>
            <a:endParaRPr lang="ru-RU" noProof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ru-RU" sz="20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/>
            </a:lvl1pPr>
            <a:lvl2pPr marL="457200" indent="0">
              <a:lnSpc>
                <a:spcPct val="100000"/>
              </a:lnSpc>
              <a:buNone/>
              <a:defRPr lang="ru-RU" sz="1400" spc="50" baseline="0"/>
            </a:lvl2pPr>
            <a:lvl3pPr marL="914400" indent="0">
              <a:lnSpc>
                <a:spcPct val="100000"/>
              </a:lnSpc>
              <a:buNone/>
              <a:defRPr lang="ru-RU" sz="1400" spc="50" baseline="0"/>
            </a:lvl3pPr>
            <a:lvl4pPr marL="1371600" indent="0">
              <a:lnSpc>
                <a:spcPct val="100000"/>
              </a:lnSpc>
              <a:buNone/>
              <a:defRPr lang="ru-RU" sz="1400" spc="50" baseline="0"/>
            </a:lvl4pPr>
            <a:lvl5pPr marL="1828800" indent="0">
              <a:lnSpc>
                <a:spcPct val="100000"/>
              </a:lnSpc>
              <a:buNone/>
              <a:defRPr lang="ru-RU" sz="1400" spc="50" baseline="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ru-RU" sz="20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/>
            </a:lvl1pPr>
            <a:lvl2pPr marL="457200" indent="0">
              <a:lnSpc>
                <a:spcPct val="100000"/>
              </a:lnSpc>
              <a:buNone/>
              <a:defRPr lang="ru-RU" sz="1400" spc="50" baseline="0"/>
            </a:lvl2pPr>
            <a:lvl3pPr marL="914400" indent="0">
              <a:lnSpc>
                <a:spcPct val="100000"/>
              </a:lnSpc>
              <a:buNone/>
              <a:defRPr lang="ru-RU" sz="1400" spc="50" baseline="0"/>
            </a:lvl3pPr>
            <a:lvl4pPr marL="1371600" indent="0">
              <a:lnSpc>
                <a:spcPct val="100000"/>
              </a:lnSpc>
              <a:buNone/>
              <a:defRPr lang="ru-RU" sz="1400" spc="50" baseline="0"/>
            </a:lvl4pPr>
            <a:lvl5pPr marL="1828800" indent="0">
              <a:lnSpc>
                <a:spcPct val="100000"/>
              </a:lnSpc>
              <a:buNone/>
              <a:defRPr lang="ru-RU" sz="1400" spc="50" baseline="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ru-RU" sz="20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/>
            </a:lvl1pPr>
            <a:lvl2pPr marL="457200" indent="0">
              <a:lnSpc>
                <a:spcPct val="100000"/>
              </a:lnSpc>
              <a:buNone/>
              <a:defRPr lang="ru-RU" sz="1400" spc="50" baseline="0"/>
            </a:lvl2pPr>
            <a:lvl3pPr marL="914400" indent="0">
              <a:lnSpc>
                <a:spcPct val="100000"/>
              </a:lnSpc>
              <a:buNone/>
              <a:defRPr lang="ru-RU" sz="1400" spc="50" baseline="0"/>
            </a:lvl3pPr>
            <a:lvl4pPr marL="1371600" indent="0">
              <a:lnSpc>
                <a:spcPct val="100000"/>
              </a:lnSpc>
              <a:buNone/>
              <a:defRPr lang="ru-RU" sz="1400" spc="50" baseline="0"/>
            </a:lvl4pPr>
            <a:lvl5pPr marL="1828800" indent="0">
              <a:lnSpc>
                <a:spcPct val="100000"/>
              </a:lnSpc>
              <a:buNone/>
              <a:defRPr lang="ru-RU" sz="1400" spc="50" baseline="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ru-RU" sz="20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/>
            </a:lvl1pPr>
            <a:lvl2pPr marL="457200" indent="0">
              <a:lnSpc>
                <a:spcPct val="100000"/>
              </a:lnSpc>
              <a:buNone/>
              <a:defRPr lang="ru-RU" sz="1400" spc="50" baseline="0"/>
            </a:lvl2pPr>
            <a:lvl3pPr marL="914400" indent="0">
              <a:lnSpc>
                <a:spcPct val="100000"/>
              </a:lnSpc>
              <a:buNone/>
              <a:defRPr lang="ru-RU" sz="1400" spc="50" baseline="0"/>
            </a:lvl3pPr>
            <a:lvl4pPr marL="1371600" indent="0">
              <a:lnSpc>
                <a:spcPct val="100000"/>
              </a:lnSpc>
              <a:buNone/>
              <a:defRPr lang="ru-RU" sz="1400" spc="50" baseline="0"/>
            </a:lvl4pPr>
            <a:lvl5pPr marL="1828800" indent="0">
              <a:lnSpc>
                <a:spcPct val="100000"/>
              </a:lnSpc>
              <a:buNone/>
              <a:defRPr lang="ru-RU" sz="1400" spc="50" baseline="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ru-RU" sz="20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/>
            </a:lvl1pPr>
            <a:lvl2pPr marL="457200" indent="0">
              <a:lnSpc>
                <a:spcPct val="100000"/>
              </a:lnSpc>
              <a:buNone/>
              <a:defRPr lang="ru-RU" sz="1400" spc="50" baseline="0"/>
            </a:lvl2pPr>
            <a:lvl3pPr marL="914400" indent="0">
              <a:lnSpc>
                <a:spcPct val="100000"/>
              </a:lnSpc>
              <a:buNone/>
              <a:defRPr lang="ru-RU" sz="1400" spc="50" baseline="0"/>
            </a:lvl3pPr>
            <a:lvl4pPr marL="1371600" indent="0">
              <a:lnSpc>
                <a:spcPct val="100000"/>
              </a:lnSpc>
              <a:buNone/>
              <a:defRPr lang="ru-RU" sz="1400" spc="50" baseline="0"/>
            </a:lvl4pPr>
            <a:lvl5pPr marL="1828800" indent="0">
              <a:lnSpc>
                <a:spcPct val="100000"/>
              </a:lnSpc>
              <a:buNone/>
              <a:defRPr lang="ru-RU" sz="1400" spc="50" baseline="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ru-RU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ru-RU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ru-RU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ru-RU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ru-RU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ru-RU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ru-RU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ru-RU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Разрыв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ru-RU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ru-RU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7" name="Заполнитель для диаграммы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ол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ЩЕЛКНИТЕ, ЧТОБЫ ИЗМЕНИТЬ СТИЛЬ ЗАГОЛОВКА НА ОБРАЗЦЕ СЛАЙДА</a:t>
            </a:r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ru-RU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00" kern="1200" spc="150" baseline="0" dirty="0" smtClean="0">
                <a:solidFill>
                  <a:schemeClr val="tx1"/>
                </a:solidFill>
                <a:latin typeface="+mn-cs"/>
                <a:ea typeface="+mj-ea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00" kern="1200" spc="150" baseline="0" dirty="0" smtClean="0">
                <a:solidFill>
                  <a:schemeClr val="tx1"/>
                </a:solidFill>
                <a:latin typeface="+mn-cs"/>
                <a:ea typeface="+mj-ea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ru-RU"/>
            </a:defPPr>
          </a:lstStyle>
          <a:p>
            <a:pPr lvl="1" rtl="0"/>
            <a:endParaRPr lang="ru-RU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00" kern="1200" spc="150" baseline="0" dirty="0" smtClean="0">
                <a:solidFill>
                  <a:schemeClr val="tx1"/>
                </a:solidFill>
                <a:latin typeface="+mn-cs"/>
                <a:ea typeface="+mj-ea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00" kern="1200" spc="150" baseline="0" dirty="0" smtClean="0">
                <a:solidFill>
                  <a:schemeClr val="tx1"/>
                </a:solidFill>
                <a:latin typeface="+mn-cs"/>
                <a:ea typeface="+mj-ea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ы: 8 челов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Графический объект 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Графический объект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cap="all" baseline="0">
          <a:solidFill>
            <a:schemeClr val="tx1"/>
          </a:solidFill>
          <a:latin typeface="+mj-c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cs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cs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cs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7549" y="2747898"/>
            <a:ext cx="5561695" cy="1878934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en-US" sz="6000" u="sng" dirty="0" err="1"/>
              <a:t>uniade</a:t>
            </a:r>
            <a:br>
              <a:rPr lang="en-US" sz="6000" u="sng" dirty="0"/>
            </a:br>
            <a:r>
              <a:rPr lang="en-US" sz="6000" u="sng" dirty="0"/>
              <a:t>bot</a:t>
            </a:r>
            <a:endParaRPr lang="ru-RU" sz="6000" u="sng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3159" y="4885027"/>
            <a:ext cx="5561695" cy="1878934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algn="ctr"/>
            <a:r>
              <a:rPr lang="ru-RU" sz="2400" dirty="0"/>
              <a:t>Авторы проекта: </a:t>
            </a:r>
          </a:p>
          <a:p>
            <a:pPr algn="ctr"/>
            <a:r>
              <a:rPr lang="ru-RU" sz="2400" dirty="0"/>
              <a:t>Петрин Денис</a:t>
            </a:r>
            <a:r>
              <a:rPr lang="en-US" sz="2400" dirty="0"/>
              <a:t> – Team Lead</a:t>
            </a:r>
          </a:p>
          <a:p>
            <a:pPr algn="ctr"/>
            <a:r>
              <a:rPr lang="ru-RU" sz="2400" dirty="0" err="1"/>
              <a:t>Кочак</a:t>
            </a:r>
            <a:r>
              <a:rPr lang="ru-RU" sz="2400" dirty="0"/>
              <a:t> Эфе – </a:t>
            </a:r>
            <a:r>
              <a:rPr lang="en-US" sz="2400" dirty="0"/>
              <a:t>Main Coder</a:t>
            </a:r>
          </a:p>
          <a:p>
            <a:pPr algn="ctr"/>
            <a:r>
              <a:rPr lang="ru-RU" sz="2400" dirty="0"/>
              <a:t>Солдатенков Даниил – </a:t>
            </a:r>
            <a:r>
              <a:rPr lang="en-US" sz="2400" dirty="0"/>
              <a:t>Main </a:t>
            </a:r>
            <a:r>
              <a:rPr lang="en-US" sz="2400" dirty="0" err="1"/>
              <a:t>Memolog</a:t>
            </a:r>
            <a:endParaRPr lang="en-US" sz="2400" dirty="0"/>
          </a:p>
          <a:p>
            <a:pPr algn="ctr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114436"/>
            <a:ext cx="7670307" cy="782209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ctr"/>
            <a:r>
              <a:rPr lang="ru-RU" sz="4400" dirty="0"/>
              <a:t>Локальные мемы)))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2B7BAB-BEA4-4BA6-AF8F-2A64A813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905250"/>
            <a:ext cx="44958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BE7670-536B-4A52-94D8-9A598A378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503" y="0"/>
            <a:ext cx="4021497" cy="39052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62BEC5-39CE-4E55-B0AD-F09AA51AD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6" y="1350003"/>
            <a:ext cx="7930836" cy="16027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E30675-D420-4033-B31F-1A1F4F966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07807"/>
            <a:ext cx="7697631" cy="26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8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7503" y="115965"/>
            <a:ext cx="7671015" cy="973417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4400" dirty="0">
                <a:ea typeface="+mj-cs"/>
              </a:rPr>
              <a:t>Идея и Цель проекта</a:t>
            </a:r>
            <a:endParaRPr lang="ru-RU" sz="4400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DC540137-7FCC-EDC6-423C-A0DE250EB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9430" y="2225153"/>
            <a:ext cx="9102570" cy="4516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800" dirty="0" err="1"/>
              <a:t>Specific</a:t>
            </a:r>
            <a:r>
              <a:rPr lang="ru-RU" sz="2800" dirty="0"/>
              <a:t> – </a:t>
            </a:r>
            <a:r>
              <a:rPr lang="ru-RU" sz="2400" dirty="0"/>
              <a:t>реализация составных функций и критериев</a:t>
            </a:r>
            <a:endParaRPr lang="ru-RU" sz="2800" dirty="0"/>
          </a:p>
          <a:p>
            <a:r>
              <a:rPr lang="ru-RU" sz="2800" dirty="0" err="1"/>
              <a:t>Measurable</a:t>
            </a:r>
            <a:r>
              <a:rPr lang="ru-RU" sz="2800" dirty="0"/>
              <a:t> – </a:t>
            </a:r>
            <a:r>
              <a:rPr lang="en-US" sz="2400" dirty="0"/>
              <a:t>&gt;1000 </a:t>
            </a:r>
            <a:r>
              <a:rPr lang="ru-RU" sz="2400" dirty="0"/>
              <a:t>строк кода</a:t>
            </a:r>
            <a:r>
              <a:rPr lang="en-US" sz="2400" dirty="0"/>
              <a:t>,</a:t>
            </a:r>
            <a:r>
              <a:rPr lang="ru-RU" sz="2400" dirty="0"/>
              <a:t> 2 + 1 БД, 13 + 1 функция</a:t>
            </a:r>
          </a:p>
          <a:p>
            <a:r>
              <a:rPr lang="ru-RU" sz="2800" dirty="0"/>
              <a:t>A</a:t>
            </a:r>
            <a:r>
              <a:rPr lang="en-US" sz="2800" dirty="0" err="1"/>
              <a:t>chievable</a:t>
            </a:r>
            <a:r>
              <a:rPr lang="ru-RU" sz="2800" dirty="0"/>
              <a:t> – </a:t>
            </a:r>
            <a:r>
              <a:rPr lang="ru-RU" sz="2400" dirty="0"/>
              <a:t>знания доступны, созданы и найдены </a:t>
            </a:r>
            <a:r>
              <a:rPr lang="en-US" sz="2400" dirty="0"/>
              <a:t>API</a:t>
            </a:r>
            <a:endParaRPr lang="ru-RU" sz="2800" dirty="0"/>
          </a:p>
          <a:p>
            <a:pPr>
              <a:lnSpc>
                <a:spcPct val="170000"/>
              </a:lnSpc>
            </a:pPr>
            <a:r>
              <a:rPr lang="ru-RU" sz="2800" dirty="0"/>
              <a:t>R</a:t>
            </a:r>
            <a:r>
              <a:rPr lang="en-US" sz="2800" dirty="0" err="1"/>
              <a:t>elevant</a:t>
            </a:r>
            <a:r>
              <a:rPr lang="ru-RU" sz="2800" dirty="0"/>
              <a:t> – </a:t>
            </a:r>
            <a:r>
              <a:rPr lang="ru-RU" sz="2400" dirty="0"/>
              <a:t>создание бота для </a:t>
            </a:r>
            <a:r>
              <a:rPr lang="en-US" sz="2400" dirty="0"/>
              <a:t>&gt;</a:t>
            </a:r>
            <a:r>
              <a:rPr lang="ru-RU" sz="2400" dirty="0"/>
              <a:t> 200</a:t>
            </a:r>
            <a:r>
              <a:rPr lang="en-US" sz="2400" dirty="0"/>
              <a:t> </a:t>
            </a:r>
            <a:r>
              <a:rPr lang="ru-RU" sz="2400" dirty="0"/>
              <a:t>активных польз.</a:t>
            </a:r>
            <a:endParaRPr lang="ru-RU" sz="2800" dirty="0"/>
          </a:p>
          <a:p>
            <a:pPr>
              <a:lnSpc>
                <a:spcPct val="180000"/>
              </a:lnSpc>
            </a:pPr>
            <a:r>
              <a:rPr lang="ru-RU" sz="2800" dirty="0"/>
              <a:t>T</a:t>
            </a:r>
            <a:r>
              <a:rPr lang="en-US" sz="2800" dirty="0" err="1"/>
              <a:t>ime</a:t>
            </a:r>
            <a:r>
              <a:rPr lang="en-US" sz="2800" dirty="0"/>
              <a:t> bound – </a:t>
            </a:r>
            <a:r>
              <a:rPr lang="ru-RU" sz="2800" dirty="0"/>
              <a:t>14 дней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C8651-156C-4ABC-B7B3-9346050CB07E}"/>
              </a:ext>
            </a:extLst>
          </p:cNvPr>
          <p:cNvSpPr txBox="1"/>
          <p:nvPr/>
        </p:nvSpPr>
        <p:spPr>
          <a:xfrm>
            <a:off x="3089430" y="1247072"/>
            <a:ext cx="8620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1"/>
                </a:solidFill>
              </a:rPr>
              <a:t>Создание бота для улучшения опыта участия в соревнованиях и их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229739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02" y="325923"/>
            <a:ext cx="5821795" cy="829027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r>
              <a:rPr lang="ru-RU" sz="4400" dirty="0">
                <a:ea typeface="+mj-cs"/>
              </a:rPr>
              <a:t>Оригинальность</a:t>
            </a:r>
            <a:endParaRPr lang="ru-RU" sz="44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DFD55-3C28-40EF-9E31-A92D2E4017FF}" type="slidenum">
              <a:rPr lang="ru-RU" dirty="0" smtClean="0"/>
              <a:pPr rtl="0"/>
              <a:t>3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6CFE3-762C-49E9-9FD2-87652148E0F1}"/>
              </a:ext>
            </a:extLst>
          </p:cNvPr>
          <p:cNvSpPr txBox="1"/>
          <p:nvPr/>
        </p:nvSpPr>
        <p:spPr>
          <a:xfrm>
            <a:off x="139666" y="1524282"/>
            <a:ext cx="89762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ru-RU" dirty="0"/>
              <a:t> Уникальное решение (Бот был заказан для использования </a:t>
            </a:r>
          </a:p>
          <a:p>
            <a:r>
              <a:rPr lang="ru-RU" dirty="0"/>
              <a:t>(новаторство в конкретной сфере) – функции уникальны)</a:t>
            </a:r>
            <a:endParaRPr lang="en-US" dirty="0"/>
          </a:p>
          <a:p>
            <a:endParaRPr lang="ru-RU" dirty="0"/>
          </a:p>
          <a:p>
            <a:r>
              <a:rPr lang="en-US" dirty="0"/>
              <a:t>+</a:t>
            </a:r>
            <a:r>
              <a:rPr lang="ru-RU" dirty="0"/>
              <a:t> Уникальность сборки (Два набора функций, создание </a:t>
            </a:r>
            <a:r>
              <a:rPr lang="en-US" dirty="0"/>
              <a:t>API</a:t>
            </a:r>
            <a:r>
              <a:rPr lang="ru-RU" dirty="0"/>
              <a:t> специально под бота)</a:t>
            </a:r>
            <a:endParaRPr lang="en-US" dirty="0"/>
          </a:p>
          <a:p>
            <a:endParaRPr lang="ru-RU" dirty="0"/>
          </a:p>
          <a:p>
            <a:r>
              <a:rPr lang="en-US" dirty="0"/>
              <a:t>+ </a:t>
            </a:r>
            <a:r>
              <a:rPr lang="ru-RU" dirty="0"/>
              <a:t>Комплексное решение в частных случаях (соревнования, мероприятия)</a:t>
            </a:r>
            <a:endParaRPr lang="en-US" dirty="0"/>
          </a:p>
          <a:p>
            <a:endParaRPr lang="ru-RU" dirty="0"/>
          </a:p>
          <a:p>
            <a:r>
              <a:rPr lang="en-US" dirty="0"/>
              <a:t>+ </a:t>
            </a:r>
            <a:r>
              <a:rPr lang="ru-RU" dirty="0"/>
              <a:t>Отсутствие аналогов даже минимально схожих функций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DC58D5-60D6-4427-B420-01623888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802" y="2410763"/>
            <a:ext cx="4876800" cy="487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99D27-033D-4B51-BE65-E53400F0381C}"/>
              </a:ext>
            </a:extLst>
          </p:cNvPr>
          <p:cNvSpPr txBox="1"/>
          <p:nvPr/>
        </p:nvSpPr>
        <p:spPr>
          <a:xfrm>
            <a:off x="139666" y="115495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Общая: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DEFD-B3E3-44F1-8B0B-3B8276B7F92B}"/>
              </a:ext>
            </a:extLst>
          </p:cNvPr>
          <p:cNvSpPr txBox="1"/>
          <p:nvPr/>
        </p:nvSpPr>
        <p:spPr>
          <a:xfrm>
            <a:off x="139666" y="3981394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Особенности: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482B1-83F9-4274-8E92-8CBF8BA14BD5}"/>
              </a:ext>
            </a:extLst>
          </p:cNvPr>
          <p:cNvSpPr txBox="1"/>
          <p:nvPr/>
        </p:nvSpPr>
        <p:spPr>
          <a:xfrm>
            <a:off x="139666" y="4317833"/>
            <a:ext cx="6786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+ Удобное проектирование (отдельные папки для разрядов функций, читаемый код, комментарии)</a:t>
            </a:r>
          </a:p>
          <a:p>
            <a:r>
              <a:rPr lang="ru-RU" dirty="0"/>
              <a:t>+ Интуитивность интерфейса </a:t>
            </a:r>
            <a:r>
              <a:rPr lang="en-US" dirty="0"/>
              <a:t>(</a:t>
            </a:r>
            <a:r>
              <a:rPr lang="ru-RU" dirty="0"/>
              <a:t>клавиатуры и плитки)</a:t>
            </a:r>
          </a:p>
          <a:p>
            <a:r>
              <a:rPr lang="ru-RU" dirty="0"/>
              <a:t>+ 2 (далее 3) набора функций</a:t>
            </a:r>
          </a:p>
          <a:p>
            <a:r>
              <a:rPr lang="ru-RU" dirty="0"/>
              <a:t>+ Реализация всех критериев</a:t>
            </a:r>
          </a:p>
          <a:p>
            <a:r>
              <a:rPr lang="ru-RU" dirty="0"/>
              <a:t>+ Динамическое изменение интерфейса</a:t>
            </a:r>
          </a:p>
          <a:p>
            <a:r>
              <a:rPr lang="ru-RU" dirty="0"/>
              <a:t>+</a:t>
            </a:r>
            <a:r>
              <a:rPr lang="en-US" dirty="0"/>
              <a:t> requirements</a:t>
            </a:r>
          </a:p>
          <a:p>
            <a:r>
              <a:rPr lang="ru-RU" dirty="0"/>
              <a:t>+ Многое другое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986" y="506484"/>
            <a:ext cx="5078027" cy="650167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4400" dirty="0"/>
              <a:t>Практичность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787EF-6B14-4C63-B98C-CE7F491F907A}"/>
              </a:ext>
            </a:extLst>
          </p:cNvPr>
          <p:cNvSpPr txBox="1"/>
          <p:nvPr/>
        </p:nvSpPr>
        <p:spPr>
          <a:xfrm>
            <a:off x="3080551" y="1775535"/>
            <a:ext cx="46719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Roboto" panose="02000000000000000000" pitchFamily="2" charset="0"/>
              </a:rPr>
              <a:t>Бот заказан организацией, проводящей турниры</a:t>
            </a:r>
          </a:p>
          <a:p>
            <a:r>
              <a:rPr lang="ru-RU" dirty="0">
                <a:solidFill>
                  <a:srgbClr val="FFFFFF"/>
                </a:solidFill>
                <a:latin typeface="Roboto" panose="02000000000000000000" pitchFamily="2" charset="0"/>
              </a:rPr>
              <a:t>В разных городах и странах, уже протестирован и обновляется: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Обращение к организаторам и ответ</a:t>
            </a:r>
            <a:br>
              <a:rPr lang="ru-RU" dirty="0"/>
            </a:b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Удобное взаимодействие с информацией сайта чере</a:t>
            </a:r>
            <a:r>
              <a:rPr lang="ru-RU" dirty="0">
                <a:solidFill>
                  <a:srgbClr val="FFFFFF"/>
                </a:solidFill>
                <a:latin typeface="Roboto" panose="02000000000000000000" pitchFamily="2" charset="0"/>
              </a:rPr>
              <a:t>з бота</a:t>
            </a:r>
            <a:br>
              <a:rPr lang="ru-RU" dirty="0"/>
            </a:b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/>
              <a:t> </a:t>
            </a:r>
            <a:r>
              <a:rPr lang="ru-RU" dirty="0">
                <a:solidFill>
                  <a:srgbClr val="FFFFFF"/>
                </a:solidFill>
                <a:latin typeface="Roboto" panose="02000000000000000000" pitchFamily="2" charset="0"/>
              </a:rPr>
              <a:t>Загрузка аудио через Бота прямо на </a:t>
            </a:r>
            <a:r>
              <a:rPr lang="ru-RU" dirty="0" err="1">
                <a:solidFill>
                  <a:srgbClr val="FFFFFF"/>
                </a:solidFill>
                <a:latin typeface="Roboto" panose="02000000000000000000" pitchFamily="2" charset="0"/>
              </a:rPr>
              <a:t>Я.Диск</a:t>
            </a:r>
            <a:r>
              <a:rPr lang="ru-RU" dirty="0">
                <a:solidFill>
                  <a:srgbClr val="FFFFFF"/>
                </a:solidFill>
                <a:latin typeface="Roboto" panose="02000000000000000000" pitchFamily="2" charset="0"/>
              </a:rPr>
              <a:t> – разгрузка 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DJ</a:t>
            </a:r>
            <a:r>
              <a:rPr lang="ru-RU" dirty="0">
                <a:solidFill>
                  <a:srgbClr val="FFFFFF"/>
                </a:solidFill>
                <a:latin typeface="Roboto" panose="02000000000000000000" pitchFamily="2" charset="0"/>
              </a:rPr>
              <a:t>, почты, избавление от флешек</a:t>
            </a:r>
            <a:br>
              <a:rPr lang="ru-RU" dirty="0"/>
            </a:b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/>
              <a:t> </a:t>
            </a:r>
            <a:r>
              <a:rPr lang="ru-RU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Удобное получение оценок выступлений по ФИО, которому нет аналогов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FFFFFF"/>
                </a:solidFill>
                <a:latin typeface="Roboto" panose="02000000000000000000" pitchFamily="2" charset="0"/>
              </a:rPr>
              <a:t>Доп. Источник трафика для ТГ каналов заказчика</a:t>
            </a:r>
            <a:endParaRPr lang="ru-RU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ru-RU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В дальнейшем: заказ кофе,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предложка</a:t>
            </a:r>
            <a:r>
              <a:rPr lang="ru-RU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для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тг</a:t>
            </a:r>
            <a:r>
              <a:rPr lang="ru-RU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–каналов, участие онлайн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0A8ACF-DEC9-4FC5-A718-233A6615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370" y="1999953"/>
            <a:ext cx="4001332" cy="285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984" y="364045"/>
            <a:ext cx="8421688" cy="132556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4800" dirty="0"/>
              <a:t>Технологии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1F6933-3501-45CE-9F0C-78865B35F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76" t="1455" r="25361" b="1206"/>
          <a:stretch/>
        </p:blipFill>
        <p:spPr>
          <a:xfrm>
            <a:off x="9649659" y="1762203"/>
            <a:ext cx="2018923" cy="209010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414C3-F317-4DEA-9AE6-CC4868AB7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67" y="1336532"/>
            <a:ext cx="2515774" cy="2515774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DD3C2C4-6227-4C4E-8AA9-19A6C66D7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" r="7525"/>
          <a:stretch/>
        </p:blipFill>
        <p:spPr bwMode="auto">
          <a:xfrm>
            <a:off x="3943163" y="4219099"/>
            <a:ext cx="4305670" cy="241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2" descr="itch.io logo &amp; title">
            <a:extLst>
              <a:ext uri="{FF2B5EF4-FFF2-40B4-BE49-F238E27FC236}">
                <a16:creationId xmlns:a16="http://schemas.microsoft.com/office/drawing/2014/main" id="{A782E9ED-409F-4302-BDE4-1315A2ABB3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05063" y="2481263"/>
            <a:ext cx="73818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Picture background">
            <a:extLst>
              <a:ext uri="{FF2B5EF4-FFF2-40B4-BE49-F238E27FC236}">
                <a16:creationId xmlns:a16="http://schemas.microsoft.com/office/drawing/2014/main" id="{9C1F1AFF-07DA-4E09-817A-DF4391DD4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5DEFB08D-F879-4BDD-A57F-275EF8B8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93" y="1837083"/>
            <a:ext cx="1940342" cy="194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Picture background">
            <a:extLst>
              <a:ext uri="{FF2B5EF4-FFF2-40B4-BE49-F238E27FC236}">
                <a16:creationId xmlns:a16="http://schemas.microsoft.com/office/drawing/2014/main" id="{31FE65AD-EA43-4D1D-8D90-3C2CA6A6B6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7164" y="6980092"/>
            <a:ext cx="76664" cy="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0DFECAB2-192E-4FCE-AB49-B37F8BC6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461" y="4603574"/>
            <a:ext cx="3066567" cy="17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9BDEA636-AB12-460E-A2A8-A013E1F28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05" y="4524213"/>
            <a:ext cx="3114130" cy="18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114436"/>
            <a:ext cx="7670307" cy="132556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ctr"/>
            <a:r>
              <a:rPr lang="ru-RU" sz="4400" dirty="0"/>
              <a:t>Видео-демонстрация Функционала</a:t>
            </a:r>
          </a:p>
        </p:txBody>
      </p:sp>
      <p:pic>
        <p:nvPicPr>
          <p:cNvPr id="3" name="bandicam 2024-04-30 23-33-43-887">
            <a:hlinkClick r:id="" action="ppaction://media"/>
            <a:extLst>
              <a:ext uri="{FF2B5EF4-FFF2-40B4-BE49-F238E27FC236}">
                <a16:creationId xmlns:a16="http://schemas.microsoft.com/office/drawing/2014/main" id="{83066ED0-9401-462D-9A06-E0381D38C9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0126" y="2060391"/>
            <a:ext cx="5358449" cy="3878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70CF7-9996-4428-B8A5-131910C58E97}"/>
              </a:ext>
            </a:extLst>
          </p:cNvPr>
          <p:cNvSpPr txBox="1"/>
          <p:nvPr/>
        </p:nvSpPr>
        <p:spPr>
          <a:xfrm>
            <a:off x="8752052" y="6109653"/>
            <a:ext cx="24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Desktop - user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DBFDB-08CF-4795-BE2B-899BB7BFDAE2}"/>
              </a:ext>
            </a:extLst>
          </p:cNvPr>
          <p:cNvSpPr txBox="1"/>
          <p:nvPr/>
        </p:nvSpPr>
        <p:spPr>
          <a:xfrm>
            <a:off x="1658794" y="6109653"/>
            <a:ext cx="288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Phone – admin + user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5300742104354411464">
            <a:hlinkClick r:id="" action="ppaction://media"/>
            <a:extLst>
              <a:ext uri="{FF2B5EF4-FFF2-40B4-BE49-F238E27FC236}">
                <a16:creationId xmlns:a16="http://schemas.microsoft.com/office/drawing/2014/main" id="{8DC98CE2-44F8-429E-B32D-70BF54AA855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35624" y="1696405"/>
            <a:ext cx="1756221" cy="38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6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756"/>
            <a:ext cx="10515600" cy="132556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4400" dirty="0"/>
              <a:t>Дальнейшее</a:t>
            </a:r>
            <a:r>
              <a:rPr lang="ru-RU" sz="3600" dirty="0"/>
              <a:t> </a:t>
            </a:r>
            <a:r>
              <a:rPr lang="ru-RU" sz="4400" dirty="0"/>
              <a:t>развитие</a:t>
            </a:r>
            <a:endParaRPr lang="ru-RU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2F402-58A9-4223-BC49-76DE57DCDDC9}"/>
              </a:ext>
            </a:extLst>
          </p:cNvPr>
          <p:cNvSpPr txBox="1"/>
          <p:nvPr/>
        </p:nvSpPr>
        <p:spPr>
          <a:xfrm>
            <a:off x="1035111" y="1859339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 </a:t>
            </a:r>
            <a:r>
              <a:rPr lang="ru-RU" dirty="0"/>
              <a:t>Специальная авторизация для некоторых функций (судья и тренер)</a:t>
            </a:r>
          </a:p>
          <a:p>
            <a:r>
              <a:rPr lang="ru-RU" dirty="0"/>
              <a:t> </a:t>
            </a:r>
          </a:p>
          <a:p>
            <a:r>
              <a:rPr lang="en-US" dirty="0"/>
              <a:t>+ </a:t>
            </a:r>
            <a:r>
              <a:rPr lang="ru-RU" dirty="0"/>
              <a:t>Функция заказа напитка (выбор напитка кнопками – пользователь), изменение статуса - админ</a:t>
            </a:r>
          </a:p>
          <a:p>
            <a:endParaRPr lang="ru-RU" dirty="0"/>
          </a:p>
          <a:p>
            <a:r>
              <a:rPr lang="en-US" dirty="0"/>
              <a:t>+ </a:t>
            </a:r>
            <a:r>
              <a:rPr lang="ru-RU" dirty="0"/>
              <a:t>Функция «</a:t>
            </a:r>
            <a:r>
              <a:rPr lang="ru-RU" dirty="0" err="1"/>
              <a:t>предложка</a:t>
            </a:r>
            <a:r>
              <a:rPr lang="ru-RU" dirty="0"/>
              <a:t>» (в новом формате – с приемкой, обратной связью, добавлением разных форматов (аудио, видео, несколько фото) и создание постов сразу в ТГ каналах, где бот админ)</a:t>
            </a:r>
          </a:p>
          <a:p>
            <a:endParaRPr lang="ru-RU" dirty="0"/>
          </a:p>
          <a:p>
            <a:r>
              <a:rPr lang="en-US" dirty="0"/>
              <a:t>+ </a:t>
            </a:r>
            <a:r>
              <a:rPr lang="ru-RU" dirty="0"/>
              <a:t>Функции для участия в соревнованиях онлайн (с авторизацией в системе проекта и отправкой видео на Диск)</a:t>
            </a:r>
          </a:p>
          <a:p>
            <a:endParaRPr lang="ru-RU" dirty="0"/>
          </a:p>
          <a:p>
            <a:r>
              <a:rPr lang="en-US" dirty="0"/>
              <a:t>+ </a:t>
            </a:r>
            <a:r>
              <a:rPr lang="ru-RU" dirty="0"/>
              <a:t>Оптимизация (упрощение некоторых функций), ускорение (</a:t>
            </a:r>
            <a:r>
              <a:rPr lang="en-US" dirty="0" err="1"/>
              <a:t>asin</a:t>
            </a:r>
            <a:r>
              <a:rPr lang="ru-RU" dirty="0"/>
              <a:t>с) и обширная обработка исключений...</a:t>
            </a:r>
          </a:p>
          <a:p>
            <a:endParaRPr lang="ru-RU" dirty="0"/>
          </a:p>
          <a:p>
            <a:r>
              <a:rPr lang="en-US" dirty="0"/>
              <a:t>+ </a:t>
            </a:r>
            <a:r>
              <a:rPr lang="ru-RU" dirty="0"/>
              <a:t>Реализация на самых разных соревнованиях </a:t>
            </a:r>
            <a:r>
              <a:rPr lang="en-US" dirty="0"/>
              <a:t>XD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76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91"/>
            <a:ext cx="8421688" cy="1325563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4400" dirty="0"/>
              <a:t>ЗАКЛЮЧЕНИЕ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F8CEC57-22FA-0E55-CF56-C7A5DE5C36EF}"/>
              </a:ext>
            </a:extLst>
          </p:cNvPr>
          <p:cNvSpPr txBox="1">
            <a:spLocks/>
          </p:cNvSpPr>
          <p:nvPr/>
        </p:nvSpPr>
        <p:spPr>
          <a:xfrm>
            <a:off x="671103" y="1637961"/>
            <a:ext cx="5906240" cy="4527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0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8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ru-RU" sz="1600" dirty="0">
                <a:solidFill>
                  <a:srgbClr val="FF0000"/>
                </a:solidFill>
              </a:rPr>
              <a:t>Обход использования глобальных переменных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ru-RU" sz="1600" dirty="0">
                <a:solidFill>
                  <a:srgbClr val="FF0000"/>
                </a:solidFill>
              </a:rPr>
              <a:t>Обработка исключений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ru-RU" sz="1600" dirty="0">
                <a:solidFill>
                  <a:srgbClr val="FF0000"/>
                </a:solidFill>
              </a:rPr>
              <a:t>Связывание окон</a:t>
            </a:r>
            <a:endParaRPr lang="en-US" sz="1600" dirty="0">
              <a:solidFill>
                <a:srgbClr val="FF0000"/>
              </a:solidFill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ru-RU" sz="1600" dirty="0">
                <a:solidFill>
                  <a:srgbClr val="FF0000"/>
                </a:solidFill>
              </a:rPr>
              <a:t>Работа с кодом друг друга и его обновление</a:t>
            </a:r>
          </a:p>
          <a:p>
            <a:pPr algn="l">
              <a:lnSpc>
                <a:spcPct val="100000"/>
              </a:lnSpc>
            </a:pPr>
            <a:r>
              <a:rPr lang="ru-RU" sz="1600" dirty="0">
                <a:solidFill>
                  <a:srgbClr val="FF0000"/>
                </a:solidFill>
              </a:rPr>
              <a:t>5. Проблемы с работой БД при переходе между версиями</a:t>
            </a:r>
          </a:p>
          <a:p>
            <a:pPr algn="l">
              <a:lnSpc>
                <a:spcPct val="100000"/>
              </a:lnSpc>
            </a:pPr>
            <a:r>
              <a:rPr lang="ru-RU" sz="1600" dirty="0">
                <a:solidFill>
                  <a:srgbClr val="FF0000"/>
                </a:solidFill>
              </a:rPr>
              <a:t>6. Проблемы с одновременным тестом нескольких версий</a:t>
            </a:r>
          </a:p>
          <a:p>
            <a:pPr algn="l">
              <a:lnSpc>
                <a:spcPct val="100000"/>
              </a:lnSpc>
            </a:pPr>
            <a:r>
              <a:rPr lang="ru-RU" sz="1600" dirty="0">
                <a:solidFill>
                  <a:srgbClr val="FF0000"/>
                </a:solidFill>
              </a:rPr>
              <a:t>7. Планирование совместных сессий</a:t>
            </a:r>
          </a:p>
          <a:p>
            <a:pPr algn="l">
              <a:lnSpc>
                <a:spcPct val="100000"/>
              </a:lnSpc>
            </a:pPr>
            <a:r>
              <a:rPr lang="ru-RU" sz="1600" dirty="0">
                <a:solidFill>
                  <a:srgbClr val="FF0000"/>
                </a:solidFill>
              </a:rPr>
              <a:t>8. </a:t>
            </a:r>
            <a:r>
              <a:rPr lang="en-US" sz="1600" dirty="0">
                <a:solidFill>
                  <a:srgbClr val="FF0000"/>
                </a:solidFill>
              </a:rPr>
              <a:t>Debug</a:t>
            </a:r>
            <a:endParaRPr lang="ru-RU" sz="1600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ru-RU" sz="1600" dirty="0">
                <a:solidFill>
                  <a:srgbClr val="FF0000"/>
                </a:solidFill>
              </a:rPr>
              <a:t>9. Создание оптимальных путей к функциям</a:t>
            </a:r>
          </a:p>
          <a:p>
            <a:pPr algn="l">
              <a:lnSpc>
                <a:spcPct val="100000"/>
              </a:lnSpc>
            </a:pPr>
            <a:r>
              <a:rPr lang="ru-RU" sz="1600" dirty="0">
                <a:solidFill>
                  <a:srgbClr val="FF0000"/>
                </a:solidFill>
              </a:rPr>
              <a:t>10. Трудности с </a:t>
            </a:r>
            <a:r>
              <a:rPr lang="en-US" sz="1600" dirty="0">
                <a:solidFill>
                  <a:srgbClr val="FF0000"/>
                </a:solidFill>
              </a:rPr>
              <a:t>GIT</a:t>
            </a:r>
            <a:r>
              <a:rPr lang="ru-RU" sz="1600" dirty="0">
                <a:solidFill>
                  <a:srgbClr val="FF0000"/>
                </a:solidFill>
              </a:rPr>
              <a:t> (и, как следствие, с выполнением работы в команде)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6051F-6035-4A21-83B7-9D3B13DDEAB4}"/>
              </a:ext>
            </a:extLst>
          </p:cNvPr>
          <p:cNvSpPr txBox="1"/>
          <p:nvPr/>
        </p:nvSpPr>
        <p:spPr>
          <a:xfrm>
            <a:off x="2482685" y="1191824"/>
            <a:ext cx="1739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Трудности: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B6852-F928-40F9-A64F-221B35905D9A}"/>
              </a:ext>
            </a:extLst>
          </p:cNvPr>
          <p:cNvSpPr txBox="1"/>
          <p:nvPr/>
        </p:nvSpPr>
        <p:spPr>
          <a:xfrm>
            <a:off x="8972824" y="1453876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</a:rPr>
              <a:t>Опыт</a:t>
            </a:r>
            <a:r>
              <a:rPr lang="ru-RU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AB2A8-9F76-44C2-98A9-060B9A8A2D58}"/>
              </a:ext>
            </a:extLst>
          </p:cNvPr>
          <p:cNvSpPr txBox="1"/>
          <p:nvPr/>
        </p:nvSpPr>
        <p:spPr>
          <a:xfrm>
            <a:off x="7053029" y="2043563"/>
            <a:ext cx="513897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Тестирование бота на 200+ пользователей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Углубление знаний о библиотеках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Работа с настоящим заказчиком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Полноценная работа с ветками </a:t>
            </a:r>
            <a:r>
              <a:rPr lang="en-US" dirty="0">
                <a:solidFill>
                  <a:srgbClr val="00B050"/>
                </a:solidFill>
              </a:rPr>
              <a:t>git</a:t>
            </a:r>
            <a:endParaRPr lang="ru-RU" dirty="0">
              <a:solidFill>
                <a:srgbClr val="00B050"/>
              </a:solidFill>
            </a:endParaRP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Поиск решений на самых разных ресурсах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Незабываемые </a:t>
            </a:r>
            <a:r>
              <a:rPr lang="ru-RU" dirty="0" err="1">
                <a:solidFill>
                  <a:srgbClr val="00B050"/>
                </a:solidFill>
              </a:rPr>
              <a:t>созвоны</a:t>
            </a:r>
            <a:r>
              <a:rPr lang="ru-RU" dirty="0">
                <a:solidFill>
                  <a:srgbClr val="00B050"/>
                </a:solidFill>
              </a:rPr>
              <a:t> в </a:t>
            </a:r>
            <a:r>
              <a:rPr lang="en-US" dirty="0">
                <a:solidFill>
                  <a:srgbClr val="00B050"/>
                </a:solidFill>
              </a:rPr>
              <a:t>discord</a:t>
            </a:r>
            <a:endParaRPr lang="ru-RU" dirty="0">
              <a:solidFill>
                <a:srgbClr val="00B05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Den </a:t>
            </a:r>
            <a:r>
              <a:rPr lang="ru-RU" dirty="0">
                <a:solidFill>
                  <a:srgbClr val="00B050"/>
                </a:solidFill>
              </a:rPr>
              <a:t>объяснял, что как лучше реализовать</a:t>
            </a:r>
            <a:endParaRPr lang="en-US" dirty="0">
              <a:solidFill>
                <a:srgbClr val="00B050"/>
              </a:solidFill>
            </a:endParaRP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Распределение функций в команде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 Командная работа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 Плотная работа с </a:t>
            </a:r>
            <a:r>
              <a:rPr lang="en-US" dirty="0">
                <a:solidFill>
                  <a:srgbClr val="00B050"/>
                </a:solidFill>
              </a:rPr>
              <a:t>debug</a:t>
            </a:r>
            <a:r>
              <a:rPr lang="ru-RU" dirty="0">
                <a:solidFill>
                  <a:srgbClr val="00B050"/>
                </a:solidFill>
              </a:rPr>
              <a:t>ом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 Совместное планирование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 Хостинг бота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B050"/>
                </a:solidFill>
              </a:rPr>
              <a:t>Понимание работы оболочки бота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EC36D-8B20-4988-A506-848EFF830E01}"/>
              </a:ext>
            </a:extLst>
          </p:cNvPr>
          <p:cNvSpPr txBox="1"/>
          <p:nvPr/>
        </p:nvSpPr>
        <p:spPr>
          <a:xfrm>
            <a:off x="671103" y="5975493"/>
            <a:ext cx="1084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НАМ ОЧЕНЬ ПОНРАВИЛСЯ ОПЫТ СОЗДАНИЯ ПРОЕКТА!!!</a:t>
            </a:r>
          </a:p>
          <a:p>
            <a:pPr algn="ctr"/>
            <a:r>
              <a:rPr lang="ru-RU" dirty="0"/>
              <a:t>Мы пришли к общему выводу,  что это самый интересный и эффективный способ изучения языка!</a:t>
            </a: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07828"/>
            <a:ext cx="8421688" cy="132556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4400" dirty="0"/>
              <a:t>БЛАГОДАРНОСТИ</a:t>
            </a:r>
            <a:r>
              <a:rPr lang="ru-RU" sz="4800" dirty="0"/>
              <a:t>!</a:t>
            </a:r>
            <a:endParaRPr lang="ru-RU" sz="3600" dirty="0"/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F936DB56-0C20-D76E-8B6D-ED8EAD362A43}"/>
              </a:ext>
            </a:extLst>
          </p:cNvPr>
          <p:cNvSpPr txBox="1">
            <a:spLocks/>
          </p:cNvSpPr>
          <p:nvPr/>
        </p:nvSpPr>
        <p:spPr>
          <a:xfrm>
            <a:off x="2184895" y="6230843"/>
            <a:ext cx="7822209" cy="1038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0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8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latin typeface="+mn-lt"/>
                <a:ea typeface="+mn-cs"/>
              </a:rPr>
              <a:t>За просмотр презентации и изучение нашего проекта.</a:t>
            </a:r>
            <a:endParaRPr lang="ru-RU" sz="20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6C980-9624-48B0-9C79-C9D75B699B98}"/>
              </a:ext>
            </a:extLst>
          </p:cNvPr>
          <p:cNvSpPr txBox="1"/>
          <p:nvPr/>
        </p:nvSpPr>
        <p:spPr>
          <a:xfrm>
            <a:off x="4055185" y="5687280"/>
            <a:ext cx="4108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А также тебе, наш пользователь!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8C641-31B3-41E6-93A1-913B5735BD3F}"/>
              </a:ext>
            </a:extLst>
          </p:cNvPr>
          <p:cNvSpPr txBox="1"/>
          <p:nvPr/>
        </p:nvSpPr>
        <p:spPr>
          <a:xfrm>
            <a:off x="1747486" y="1824674"/>
            <a:ext cx="86970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Мы хотим сказать спасибо:</a:t>
            </a:r>
          </a:p>
          <a:p>
            <a:endParaRPr lang="ru-RU" sz="2000" dirty="0"/>
          </a:p>
          <a:p>
            <a:r>
              <a:rPr lang="ru-RU" sz="2000" dirty="0"/>
              <a:t>- Нашему учителю, Красько Кириллу Игоревичу, который всегда был готов ответить на наши вопросы по разным темам и критериям.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Нашим понимающим семьям, которые помогали работать продуктивнее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Гениям с </a:t>
            </a:r>
            <a:r>
              <a:rPr lang="en-US" sz="2000" dirty="0" err="1"/>
              <a:t>StackOverflow</a:t>
            </a:r>
            <a:r>
              <a:rPr lang="ru-RU" sz="2000" dirty="0"/>
              <a:t> и других форумов о программировании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ru-RU" sz="2000" dirty="0"/>
              <a:t>Гоше Дударю и его прекрасному </a:t>
            </a:r>
            <a:r>
              <a:rPr lang="en-US" sz="2000" dirty="0"/>
              <a:t>YouTube </a:t>
            </a:r>
            <a:r>
              <a:rPr lang="ru-RU" sz="2000" dirty="0"/>
              <a:t>каналу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AD471D06-C243-4756-9103-046998ADD62B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230e9df3-be65-4c73-a93b-d1236ebd677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DC6F004-8F9D-4F40-8394-6C4C67F7091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535</TotalTime>
  <Words>628</Words>
  <Application>Microsoft Office PowerPoint</Application>
  <PresentationFormat>Широкоэкранный</PresentationFormat>
  <Paragraphs>101</Paragraphs>
  <Slides>10</Slides>
  <Notes>10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Roboto</vt:lpstr>
      <vt:lpstr>Пользовательские</vt:lpstr>
      <vt:lpstr>uniade bot</vt:lpstr>
      <vt:lpstr>Идея и Цель проекта</vt:lpstr>
      <vt:lpstr>Оригинальность</vt:lpstr>
      <vt:lpstr>Практичность</vt:lpstr>
      <vt:lpstr>Технологии</vt:lpstr>
      <vt:lpstr>Видео-демонстрация Функционала</vt:lpstr>
      <vt:lpstr>Дальнейшее развитие</vt:lpstr>
      <vt:lpstr>ЗАКЛЮЧЕНИЕ</vt:lpstr>
      <vt:lpstr>БЛАГОДАРНОСТИ!</vt:lpstr>
      <vt:lpstr>Локальные мемы)))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creator>User</dc:creator>
  <cp:lastModifiedBy>Денис Петрин</cp:lastModifiedBy>
  <cp:revision>525</cp:revision>
  <dcterms:created xsi:type="dcterms:W3CDTF">2023-11-22T09:11:55Z</dcterms:created>
  <dcterms:modified xsi:type="dcterms:W3CDTF">2024-04-30T20:46:18Z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